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7"/>
  </p:notesMasterIdLst>
  <p:sldIdLst>
    <p:sldId id="256" r:id="rId2"/>
    <p:sldId id="448" r:id="rId3"/>
    <p:sldId id="449" r:id="rId4"/>
    <p:sldId id="484" r:id="rId5"/>
    <p:sldId id="450" r:id="rId6"/>
    <p:sldId id="453" r:id="rId7"/>
    <p:sldId id="454" r:id="rId8"/>
    <p:sldId id="488" r:id="rId9"/>
    <p:sldId id="489" r:id="rId10"/>
    <p:sldId id="486" r:id="rId11"/>
    <p:sldId id="487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0" r:id="rId28"/>
    <p:sldId id="485" r:id="rId29"/>
    <p:sldId id="471" r:id="rId30"/>
    <p:sldId id="472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91" r:id="rId39"/>
    <p:sldId id="492" r:id="rId40"/>
    <p:sldId id="497" r:id="rId41"/>
    <p:sldId id="493" r:id="rId42"/>
    <p:sldId id="494" r:id="rId43"/>
    <p:sldId id="495" r:id="rId44"/>
    <p:sldId id="496" r:id="rId45"/>
    <p:sldId id="447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49"/>
            <p14:sldId id="484"/>
            <p14:sldId id="450"/>
            <p14:sldId id="453"/>
            <p14:sldId id="454"/>
            <p14:sldId id="488"/>
            <p14:sldId id="489"/>
            <p14:sldId id="486"/>
            <p14:sldId id="487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85"/>
            <p14:sldId id="471"/>
            <p14:sldId id="472"/>
            <p14:sldId id="474"/>
            <p14:sldId id="475"/>
            <p14:sldId id="476"/>
            <p14:sldId id="477"/>
            <p14:sldId id="478"/>
            <p14:sldId id="479"/>
            <p14:sldId id="480"/>
            <p14:sldId id="491"/>
            <p14:sldId id="492"/>
            <p14:sldId id="497"/>
            <p14:sldId id="493"/>
            <p14:sldId id="494"/>
            <p14:sldId id="495"/>
            <p14:sldId id="496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67" d="100"/>
          <a:sy n="67" d="100"/>
        </p:scale>
        <p:origin x="1677" y="41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10/18/2018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感受野主要是指听觉系统、本体感觉系统和视觉系统中神经元的一些性质。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360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这些特性使得卷积神经网络具有一定程度上的平移、缩放和扭曲不变性。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1582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这是最复杂的一个情形，几乎很多实际应用都可以对应到这个问题上</a:t>
            </a:r>
            <a:r>
              <a:rPr lang="en-US" altLang="zh-CN" dirty="0" smtClean="0"/>
              <a:t>, </a:t>
            </a:r>
            <a:r>
              <a:rPr lang="zh-CN" altLang="en-US" dirty="0" smtClean="0"/>
              <a:t>都是在做这样一件事</a:t>
            </a:r>
            <a:endParaRPr lang="en-US" altLang="zh-CN" dirty="0" smtClean="0"/>
          </a:p>
          <a:p>
            <a:r>
              <a:rPr lang="en-US" altLang="zh-CN" dirty="0" smtClean="0"/>
              <a:t>1)</a:t>
            </a:r>
            <a:r>
              <a:rPr lang="zh-CN" altLang="en-US" dirty="0" smtClean="0"/>
              <a:t>输入对应着</a:t>
            </a:r>
            <a:r>
              <a:rPr lang="en-US" altLang="zh-CN" dirty="0" err="1" smtClean="0"/>
              <a:t>rgb</a:t>
            </a:r>
            <a:r>
              <a:rPr lang="zh-CN" altLang="en-US" dirty="0" smtClean="0"/>
              <a:t>图片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）一旦输入的特征图个数是多个，这个时候每一组</a:t>
            </a:r>
            <a:r>
              <a:rPr lang="en-US" altLang="zh-CN" dirty="0" smtClean="0"/>
              <a:t>filter</a:t>
            </a:r>
            <a:r>
              <a:rPr lang="zh-CN" altLang="en-US" dirty="0" smtClean="0"/>
              <a:t>就应该是多个，而这里有两组</a:t>
            </a:r>
            <a:r>
              <a:rPr lang="en-US" altLang="zh-CN" dirty="0" smtClean="0"/>
              <a:t>filter</a:t>
            </a:r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）输入是三个特征图，输出为两个特征图，那么我们同样看看每个特征图怎么计算的。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至此，我们应该知道，卷积到底是在做一件怎么样的事情，任意给你一张图片你应该知道卷积是在做什么？ 明白这些之后，我们以</a:t>
            </a:r>
            <a:r>
              <a:rPr lang="en-US" altLang="zh-CN" dirty="0" smtClean="0"/>
              <a:t>tensorflow</a:t>
            </a:r>
            <a:r>
              <a:rPr lang="zh-CN" altLang="en-US" dirty="0" smtClean="0"/>
              <a:t>为例，看看如果实现这么样一个过程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3F774B-4E1F-4D7D-AAFD-CB3C89EA20A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87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输入层：输入图像大小为 </a:t>
            </a:r>
            <a:r>
              <a:rPr lang="en-US" altLang="zh-CN" dirty="0" smtClean="0"/>
              <a:t>32 × 32 = 1024</a:t>
            </a:r>
            <a:r>
              <a:rPr lang="zh-CN" altLang="en-US" dirty="0" smtClean="0"/>
              <a:t>。</a:t>
            </a:r>
          </a:p>
          <a:p>
            <a:r>
              <a:rPr lang="en-US" altLang="zh-CN" dirty="0" smtClean="0"/>
              <a:t>C1 </a:t>
            </a:r>
            <a:r>
              <a:rPr lang="zh-CN" altLang="en-US" dirty="0" smtClean="0"/>
              <a:t>层：这一层是卷积层。滤波器的大小是 </a:t>
            </a:r>
            <a:r>
              <a:rPr lang="en-US" altLang="zh-CN" dirty="0" smtClean="0"/>
              <a:t>5×5 = 25</a:t>
            </a:r>
            <a:r>
              <a:rPr lang="zh-CN" altLang="en-US" dirty="0" smtClean="0"/>
              <a:t>，共有 </a:t>
            </a:r>
            <a:r>
              <a:rPr lang="en-US" altLang="zh-CN" dirty="0" smtClean="0"/>
              <a:t>6 </a:t>
            </a:r>
            <a:r>
              <a:rPr lang="zh-CN" altLang="en-US" dirty="0" smtClean="0"/>
              <a:t>个滤</a:t>
            </a:r>
          </a:p>
          <a:p>
            <a:r>
              <a:rPr lang="zh-CN" altLang="en-US" dirty="0" smtClean="0"/>
              <a:t>波器。得到 </a:t>
            </a:r>
            <a:r>
              <a:rPr lang="en-US" altLang="zh-CN" dirty="0" smtClean="0"/>
              <a:t>6 </a:t>
            </a:r>
            <a:r>
              <a:rPr lang="zh-CN" altLang="en-US" dirty="0" smtClean="0"/>
              <a:t>组大小为 </a:t>
            </a:r>
            <a:r>
              <a:rPr lang="en-US" altLang="zh-CN" dirty="0" smtClean="0"/>
              <a:t>28 × 28 = 784 </a:t>
            </a:r>
            <a:r>
              <a:rPr lang="zh-CN" altLang="en-US" dirty="0" smtClean="0"/>
              <a:t>的特征映射。因此，</a:t>
            </a:r>
            <a:r>
              <a:rPr lang="en-US" altLang="zh-CN" dirty="0" smtClean="0"/>
              <a:t>C1 </a:t>
            </a:r>
            <a:r>
              <a:rPr lang="zh-CN" altLang="en-US" dirty="0" smtClean="0"/>
              <a:t>层的</a:t>
            </a:r>
          </a:p>
          <a:p>
            <a:r>
              <a:rPr lang="zh-CN" altLang="en-US" dirty="0" smtClean="0"/>
              <a:t>神经元个数为 </a:t>
            </a:r>
            <a:r>
              <a:rPr lang="en-US" altLang="zh-CN" dirty="0" smtClean="0"/>
              <a:t>6 × 784 = 4,704</a:t>
            </a:r>
            <a:r>
              <a:rPr lang="zh-CN" altLang="en-US" dirty="0" smtClean="0"/>
              <a:t>。可训练参数个数为</a:t>
            </a:r>
          </a:p>
          <a:p>
            <a:r>
              <a:rPr lang="en-US" altLang="zh-CN" dirty="0" smtClean="0"/>
              <a:t>6 × 25 + 6 = 156</a:t>
            </a:r>
            <a:r>
              <a:rPr lang="zh-CN" altLang="en-US" dirty="0" smtClean="0"/>
              <a:t>。连接数为 </a:t>
            </a:r>
            <a:r>
              <a:rPr lang="en-US" altLang="zh-CN" dirty="0" smtClean="0"/>
              <a:t>156 × 784 = 122,304</a:t>
            </a:r>
            <a:r>
              <a:rPr lang="zh-CN" altLang="en-US" dirty="0" smtClean="0"/>
              <a:t>（包括偏置在内，</a:t>
            </a:r>
          </a:p>
          <a:p>
            <a:r>
              <a:rPr lang="zh-CN" altLang="en-US" dirty="0" smtClean="0"/>
              <a:t>下同）。</a:t>
            </a:r>
            <a:endParaRPr lang="en-US" altLang="zh-CN" dirty="0" smtClean="0"/>
          </a:p>
          <a:p>
            <a:r>
              <a:rPr lang="en-US" altLang="zh-CN" dirty="0" smtClean="0"/>
              <a:t>S2 </a:t>
            </a:r>
            <a:r>
              <a:rPr lang="zh-CN" altLang="en-US" dirty="0" smtClean="0"/>
              <a:t>层：这一层为子采样层。由 </a:t>
            </a:r>
            <a:r>
              <a:rPr lang="en-US" altLang="zh-CN" dirty="0" smtClean="0"/>
              <a:t>C1 </a:t>
            </a:r>
            <a:r>
              <a:rPr lang="zh-CN" altLang="en-US" dirty="0" smtClean="0"/>
              <a:t>层每组特征映射中的 </a:t>
            </a:r>
            <a:r>
              <a:rPr lang="en-US" altLang="zh-CN" dirty="0" smtClean="0"/>
              <a:t>2 × 2 </a:t>
            </a:r>
            <a:r>
              <a:rPr lang="zh-CN" altLang="en-US" dirty="0" smtClean="0"/>
              <a:t>邻域</a:t>
            </a:r>
          </a:p>
          <a:p>
            <a:r>
              <a:rPr lang="zh-CN" altLang="en-US" dirty="0" smtClean="0"/>
              <a:t>点次采样为 </a:t>
            </a:r>
            <a:r>
              <a:rPr lang="en-US" altLang="zh-CN" dirty="0" smtClean="0"/>
              <a:t>1 </a:t>
            </a:r>
            <a:r>
              <a:rPr lang="zh-CN" altLang="en-US" dirty="0" smtClean="0"/>
              <a:t>个点，也就是 </a:t>
            </a:r>
            <a:r>
              <a:rPr lang="en-US" altLang="zh-CN" dirty="0" smtClean="0"/>
              <a:t>4 </a:t>
            </a:r>
            <a:r>
              <a:rPr lang="zh-CN" altLang="en-US" dirty="0" smtClean="0"/>
              <a:t>个数的平均。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54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 filters learned by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Krizhevsky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Each of the 96 filters shown here is of size [11x11x3], and each one is shared by the 55*55 neurons in one depth slice. Notice that the parameter sharing assumption is relatively reasonable: If detecting a horizontal edge is important at some location in the image, it should intuitively be useful at some other location as well due to the translationally-invariant structure of images. There is therefore no need to relearn to detect a horizontal edge at every one of the 55*55 distinct locations in the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 output volume.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125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mtClean="0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 smtClean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 smtClean="0">
                <a:latin typeface="+mn-ea"/>
                <a:ea typeface="+mn-ea"/>
              </a:rPr>
              <a:t>《</a:t>
            </a:r>
            <a:r>
              <a:rPr lang="zh-CN" altLang="en-US" sz="1400" dirty="0" smtClean="0">
                <a:latin typeface="+mn-ea"/>
                <a:ea typeface="+mn-ea"/>
              </a:rPr>
              <a:t>神经网络与深度学习</a:t>
            </a:r>
            <a:r>
              <a:rPr lang="en-US" altLang="zh-CN" sz="1400" dirty="0" smtClean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gif"/><Relationship Id="rId4" Type="http://schemas.openxmlformats.org/officeDocument/2006/relationships/image" Target="../media/image6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神经网络与深度学习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://nndl.github.io</a:t>
            </a:r>
            <a:r>
              <a:rPr lang="en-US" altLang="zh-CN" dirty="0" smtClean="0">
                <a:hlinkClick r:id="rId3"/>
              </a:rPr>
              <a:t>/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转置</a:t>
            </a:r>
            <a:r>
              <a:rPr lang="zh-CN" altLang="en-US" dirty="0" smtClean="0"/>
              <a:t>卷积</a:t>
            </a:r>
            <a:r>
              <a:rPr lang="en-US" altLang="zh-CN" dirty="0" smtClean="0"/>
              <a:t>/</a:t>
            </a:r>
            <a:r>
              <a:rPr lang="zh-CN" altLang="en-US" dirty="0"/>
              <a:t>微步</a:t>
            </a:r>
            <a:r>
              <a:rPr lang="zh-CN" altLang="en-US" dirty="0" smtClean="0"/>
              <a:t>卷积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低维特征映射到高维特征</a:t>
            </a:r>
          </a:p>
        </p:txBody>
      </p:sp>
      <p:pic>
        <p:nvPicPr>
          <p:cNvPr id="7172" name="Picture 4" descr="https://nndl.github.io/v/cnn-no_padding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200"/>
            <a:ext cx="3352800" cy="32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nndl.github.io/v/cnn-no_padding_strides_transpos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590800"/>
            <a:ext cx="2979151" cy="3386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如何增加</a:t>
            </a:r>
            <a:r>
              <a:rPr lang="zh-CN" altLang="en-US" dirty="0"/>
              <a:t>输出单元的</a:t>
            </a:r>
            <a:r>
              <a:rPr lang="zh-CN" altLang="en-US" dirty="0" smtClean="0"/>
              <a:t>感受野</a:t>
            </a:r>
            <a:endParaRPr lang="en-US" altLang="zh-CN" dirty="0" smtClean="0"/>
          </a:p>
          <a:p>
            <a:pPr lvl="1"/>
            <a:r>
              <a:rPr lang="zh-CN" altLang="en-US" dirty="0"/>
              <a:t>增加卷积核的</a:t>
            </a:r>
            <a:r>
              <a:rPr lang="zh-CN" altLang="en-US" dirty="0" smtClean="0"/>
              <a:t>大小</a:t>
            </a:r>
            <a:endParaRPr lang="en-US" altLang="zh-CN" dirty="0" smtClean="0"/>
          </a:p>
          <a:p>
            <a:pPr lvl="1"/>
            <a:r>
              <a:rPr lang="zh-CN" altLang="en-US" dirty="0"/>
              <a:t>增加层数来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lvl="1"/>
            <a:r>
              <a:rPr lang="zh-CN" altLang="en-US" dirty="0"/>
              <a:t>在卷积之前</a:t>
            </a:r>
            <a:r>
              <a:rPr lang="zh-CN" altLang="en-US" dirty="0" smtClean="0"/>
              <a:t>进行汇聚操作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/>
              <a:t>空洞卷积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给卷积核插入“空洞”来变相地增加其</a:t>
            </a:r>
            <a:r>
              <a:rPr lang="zh-CN" altLang="en-US" dirty="0" smtClean="0"/>
              <a:t>大小。</a:t>
            </a:r>
            <a:endParaRPr lang="zh-CN" altLang="en-US" dirty="0"/>
          </a:p>
        </p:txBody>
      </p:sp>
      <p:pic>
        <p:nvPicPr>
          <p:cNvPr id="8194" name="Picture 2" descr="https://nndl.github.io/v/cnn-dilation-in_7_out_3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572" y="762000"/>
            <a:ext cx="2688593" cy="2593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nndl.github.io/v/cnn-di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21" y="3632392"/>
            <a:ext cx="2926311" cy="260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90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用卷积层代替全连接层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65" y="1728313"/>
            <a:ext cx="4801270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7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输入：</a:t>
                </a:r>
                <a:r>
                  <a:rPr lang="en-US" altLang="zh-CN" dirty="0" smtClean="0"/>
                  <a:t>D</a:t>
                </a:r>
                <a:r>
                  <a:rPr lang="zh-CN" altLang="en-US" dirty="0" smtClean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D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输出：</a:t>
                </a:r>
                <a:r>
                  <a:rPr lang="en-US" altLang="zh-CN" dirty="0" smtClean="0"/>
                  <a:t>P</a:t>
                </a:r>
                <a:r>
                  <a:rPr lang="zh-CN" altLang="en-US" dirty="0" smtClean="0"/>
                  <a:t>个特征映射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altLang="zh-CN" dirty="0"/>
                      <m:t>N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′×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特征映射（</a:t>
                </a:r>
                <a:r>
                  <a:rPr lang="en-US" altLang="zh-CN" dirty="0"/>
                  <a:t>Feature Map</a:t>
                </a:r>
                <a:r>
                  <a:rPr lang="zh-CN" altLang="en-US" dirty="0" smtClean="0"/>
                  <a:t>）</a:t>
                </a:r>
                <a:r>
                  <a:rPr lang="zh-CN" altLang="en-US" dirty="0"/>
                  <a:t>：</a:t>
                </a:r>
                <a:r>
                  <a:rPr lang="zh-CN" altLang="en-US" dirty="0" smtClean="0"/>
                  <a:t>一幅图像经过卷积后得到的特征。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卷积核看成一个特征提取器</a:t>
                </a:r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r>
                  <a:rPr lang="zh-CN" altLang="en-US" dirty="0"/>
                  <a:t>典型的卷积</a:t>
                </a:r>
                <a:r>
                  <a:rPr lang="zh-CN" altLang="en-US" dirty="0" smtClean="0"/>
                  <a:t>层可以表示成</a:t>
                </a:r>
                <a:r>
                  <a:rPr lang="en-US" altLang="zh-CN" dirty="0" smtClean="0"/>
                  <a:t>3</a:t>
                </a:r>
                <a:r>
                  <a:rPr lang="zh-CN" altLang="en-US" dirty="0"/>
                  <a:t>维结构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00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层的映射关系</a:t>
            </a:r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76399"/>
            <a:ext cx="7696200" cy="4336083"/>
          </a:xfr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257800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步长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 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filter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个数</a:t>
            </a:r>
            <a:r>
              <a:rPr lang="en-US" altLang="zh-CN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3 3*3 </a:t>
            </a:r>
            <a:r>
              <a:rPr lang="zh-CN" altLang="en-US" sz="3857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填充</a:t>
            </a:r>
            <a:endParaRPr lang="zh-CN" altLang="en-US" sz="3857" dirty="0"/>
          </a:p>
        </p:txBody>
      </p:sp>
      <p:pic>
        <p:nvPicPr>
          <p:cNvPr id="26626" name="Picture 2" descr="C:\Users\zero\Desktop\讲习班\tensorflow\image\2d\3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12611"/>
            <a:ext cx="5517449" cy="5645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流程图: 过程 3"/>
          <p:cNvSpPr/>
          <p:nvPr/>
        </p:nvSpPr>
        <p:spPr>
          <a:xfrm>
            <a:off x="1125903" y="1212611"/>
            <a:ext cx="2057371" cy="5645389"/>
          </a:xfrm>
          <a:prstGeom prst="flowChartProcess">
            <a:avLst/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3440446" y="1178274"/>
            <a:ext cx="2263109" cy="5645389"/>
          </a:xfrm>
          <a:prstGeom prst="flowChartProcess">
            <a:avLst/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/>
        </p:nvSpPr>
        <p:spPr>
          <a:xfrm>
            <a:off x="5960726" y="1164895"/>
            <a:ext cx="1131554" cy="5645389"/>
          </a:xfrm>
          <a:prstGeom prst="flowChartProcess">
            <a:avLst/>
          </a:prstGeom>
          <a:ln w="3810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5314" tIns="32657" rIns="65314" bIns="326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45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典型的卷积层为</a:t>
            </a:r>
            <a:r>
              <a:rPr lang="en-US" altLang="zh-CN" dirty="0" smtClean="0"/>
              <a:t>3</a:t>
            </a:r>
            <a:r>
              <a:rPr lang="zh-CN" altLang="en-US" dirty="0" smtClean="0"/>
              <a:t>维结构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05000"/>
            <a:ext cx="7829437" cy="3067202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180277"/>
            <a:ext cx="3429000" cy="9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8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汇聚</a:t>
            </a:r>
            <a:r>
              <a:rPr lang="zh-CN" altLang="en-US" dirty="0" smtClean="0"/>
              <a:t>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卷积层虽然可以显著减少连接的个数，但是每一个特征映射的神经元个数并没有显著减少。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95599"/>
            <a:ext cx="6019800" cy="34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卷积网络结构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卷积网络是由卷积层、子采样层、全连接层交叉堆叠而成。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趋向于小卷积、大深度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趋向于全卷积</a:t>
            </a:r>
            <a:endParaRPr lang="en-US" altLang="zh-CN" dirty="0" smtClean="0"/>
          </a:p>
          <a:p>
            <a:r>
              <a:rPr lang="zh-CN" altLang="en-US" dirty="0" smtClean="0"/>
              <a:t>典型结构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r>
              <a:rPr lang="zh-CN" altLang="en-US" sz="1800" dirty="0" smtClean="0"/>
              <a:t>一</a:t>
            </a:r>
            <a:r>
              <a:rPr lang="zh-CN" altLang="en-US" sz="1800" dirty="0"/>
              <a:t>个卷积块为连续</a:t>
            </a:r>
            <a:r>
              <a:rPr lang="en-US" altLang="zh-CN" sz="1800" dirty="0"/>
              <a:t>M </a:t>
            </a:r>
            <a:r>
              <a:rPr lang="zh-CN" altLang="en-US" sz="1800" dirty="0"/>
              <a:t>个卷积层和</a:t>
            </a:r>
            <a:r>
              <a:rPr lang="en-US" altLang="zh-CN" sz="1800" dirty="0"/>
              <a:t>b</a:t>
            </a:r>
            <a:r>
              <a:rPr lang="zh-CN" altLang="en-US" sz="1800" dirty="0"/>
              <a:t>个汇聚层（</a:t>
            </a:r>
            <a:r>
              <a:rPr lang="en-US" altLang="zh-CN" sz="1800" dirty="0" smtClean="0"/>
              <a:t>M</a:t>
            </a:r>
            <a:r>
              <a:rPr lang="zh-CN" altLang="en-US" sz="1800" dirty="0" smtClean="0"/>
              <a:t>通常</a:t>
            </a:r>
            <a:r>
              <a:rPr lang="zh-CN" altLang="en-US" sz="1800" dirty="0"/>
              <a:t>设置为</a:t>
            </a:r>
            <a:r>
              <a:rPr lang="en-US" altLang="zh-CN" sz="1800" dirty="0"/>
              <a:t>2 ∼ 5</a:t>
            </a:r>
            <a:r>
              <a:rPr lang="zh-CN" altLang="en-US" sz="1800" dirty="0"/>
              <a:t>，</a:t>
            </a:r>
            <a:r>
              <a:rPr lang="en-US" altLang="zh-CN" sz="1800" dirty="0"/>
              <a:t>b</a:t>
            </a:r>
            <a:r>
              <a:rPr lang="zh-CN" altLang="en-US" sz="1800" dirty="0"/>
              <a:t>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）。一个卷积网络中可以堆叠</a:t>
            </a:r>
            <a:r>
              <a:rPr lang="en-US" altLang="zh-CN" sz="1800" dirty="0"/>
              <a:t>N </a:t>
            </a:r>
            <a:r>
              <a:rPr lang="zh-CN" altLang="en-US" sz="1800" dirty="0"/>
              <a:t>个连续的卷积块</a:t>
            </a:r>
            <a:r>
              <a:rPr lang="zh-CN" altLang="en-US" sz="1800" dirty="0" smtClean="0"/>
              <a:t>，然后</a:t>
            </a:r>
            <a:r>
              <a:rPr lang="zh-CN" altLang="en-US" sz="1800" dirty="0"/>
              <a:t>在接着</a:t>
            </a:r>
            <a:r>
              <a:rPr lang="en-US" altLang="zh-CN" sz="1800" dirty="0"/>
              <a:t>K </a:t>
            </a:r>
            <a:r>
              <a:rPr lang="zh-CN" altLang="en-US" sz="1800" dirty="0"/>
              <a:t>个全连接层（</a:t>
            </a:r>
            <a:r>
              <a:rPr lang="en-US" altLang="zh-CN" sz="1800" dirty="0"/>
              <a:t>N </a:t>
            </a:r>
            <a:r>
              <a:rPr lang="zh-CN" altLang="en-US" sz="1800" dirty="0"/>
              <a:t>的取值区间比较大，比如</a:t>
            </a:r>
            <a:r>
              <a:rPr lang="en-US" altLang="zh-CN" sz="1800" dirty="0"/>
              <a:t>1 ∼ 100</a:t>
            </a:r>
            <a:r>
              <a:rPr lang="zh-CN" altLang="en-US" sz="1800" dirty="0"/>
              <a:t>或者更大；</a:t>
            </a:r>
            <a:r>
              <a:rPr lang="en-US" altLang="zh-CN" sz="1800" dirty="0" smtClean="0"/>
              <a:t>K</a:t>
            </a:r>
            <a:r>
              <a:rPr lang="zh-CN" altLang="en-US" sz="1800" dirty="0" smtClean="0"/>
              <a:t>一般</a:t>
            </a:r>
            <a:r>
              <a:rPr lang="zh-CN" altLang="en-US" sz="1800" dirty="0"/>
              <a:t>为</a:t>
            </a:r>
            <a:r>
              <a:rPr lang="en-US" altLang="zh-CN" sz="1800" dirty="0"/>
              <a:t>0 ∼ 2</a:t>
            </a:r>
            <a:r>
              <a:rPr lang="zh-CN" altLang="en-US" sz="1800" dirty="0"/>
              <a:t>）。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10000"/>
            <a:ext cx="7056775" cy="178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表示学习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8800"/>
            <a:ext cx="8229600" cy="3862689"/>
          </a:xfrm>
        </p:spPr>
      </p:pic>
    </p:spTree>
    <p:extLst>
      <p:ext uri="{BB962C8B-B14F-4D97-AF65-F5344CB8AC3E}">
        <p14:creationId xmlns:p14="http://schemas.microsoft.com/office/powerpoint/2010/main" val="9711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</a:t>
            </a:r>
            <a:r>
              <a:rPr lang="zh-CN" altLang="en-US" dirty="0" smtClean="0"/>
              <a:t>连接前馈神经网络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权重矩阵的参数非常多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局部不变性</a:t>
            </a:r>
            <a:r>
              <a:rPr lang="zh-CN" altLang="en-US" dirty="0" smtClean="0"/>
              <a:t>特征</a:t>
            </a:r>
            <a:endParaRPr lang="en-US" altLang="zh-CN" dirty="0" smtClean="0"/>
          </a:p>
          <a:p>
            <a:pPr lvl="1"/>
            <a:r>
              <a:rPr lang="zh-CN" altLang="en-US" dirty="0"/>
              <a:t>自然图像中的物体都具有局部不变性特征，</a:t>
            </a:r>
            <a:r>
              <a:rPr lang="zh-CN" altLang="en-US" dirty="0" smtClean="0"/>
              <a:t>比如尺度</a:t>
            </a:r>
            <a:r>
              <a:rPr lang="zh-CN" altLang="en-US" dirty="0"/>
              <a:t>缩放、平移、旋转等操作不影响其语义信息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而</a:t>
            </a:r>
            <a:r>
              <a:rPr lang="zh-CN" altLang="en-US" dirty="0"/>
              <a:t>全连接前馈网络很难</a:t>
            </a:r>
            <a:r>
              <a:rPr lang="zh-CN" altLang="en-US" dirty="0" smtClean="0"/>
              <a:t>提取这些</a:t>
            </a:r>
            <a:r>
              <a:rPr lang="zh-CN" altLang="en-US" dirty="0"/>
              <a:t>局部不变</a:t>
            </a:r>
            <a:r>
              <a:rPr lang="zh-CN" altLang="en-US" dirty="0" smtClean="0"/>
              <a:t>特征。</a:t>
            </a:r>
            <a:endParaRPr lang="en-US" altLang="zh-CN" dirty="0" smtClean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35434"/>
            <a:ext cx="4871485" cy="17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0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表示</a:t>
            </a:r>
            <a:r>
              <a:rPr lang="zh-CN" altLang="en-US" dirty="0" smtClean="0"/>
              <a:t>学习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752600"/>
            <a:ext cx="8229600" cy="3940175"/>
          </a:xfrm>
        </p:spPr>
      </p:pic>
    </p:spTree>
    <p:extLst>
      <p:ext uri="{BB962C8B-B14F-4D97-AF65-F5344CB8AC3E}">
        <p14:creationId xmlns:p14="http://schemas.microsoft.com/office/powerpoint/2010/main" val="259310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典型的卷积网络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25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LeNet-5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LeNet-5 </a:t>
            </a:r>
            <a:r>
              <a:rPr lang="zh-CN" altLang="en-US" dirty="0" smtClean="0"/>
              <a:t>是</a:t>
            </a:r>
            <a:r>
              <a:rPr lang="zh-CN" altLang="en-US" dirty="0"/>
              <a:t>一个非常成功的神经网络模型。</a:t>
            </a:r>
          </a:p>
          <a:p>
            <a:pPr lvl="1"/>
            <a:r>
              <a:rPr lang="zh-CN" altLang="en-US" dirty="0"/>
              <a:t>基于 </a:t>
            </a:r>
            <a:r>
              <a:rPr lang="en-US" altLang="zh-CN" dirty="0"/>
              <a:t>LeNet-5 </a:t>
            </a:r>
            <a:r>
              <a:rPr lang="zh-CN" altLang="en-US" dirty="0"/>
              <a:t>的手写数字识别系统在 </a:t>
            </a:r>
            <a:r>
              <a:rPr lang="en-US" altLang="zh-CN" dirty="0"/>
              <a:t>90 </a:t>
            </a:r>
            <a:r>
              <a:rPr lang="zh-CN" altLang="en-US" dirty="0"/>
              <a:t>年代被美国很多银行使用，</a:t>
            </a:r>
            <a:r>
              <a:rPr lang="zh-CN" altLang="en-US" dirty="0" smtClean="0"/>
              <a:t>用来</a:t>
            </a:r>
            <a:r>
              <a:rPr lang="zh-CN" altLang="en-US" dirty="0"/>
              <a:t>识别支票上面的手写数字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LeNet-5 </a:t>
            </a:r>
            <a:r>
              <a:rPr lang="zh-CN" altLang="en-US" dirty="0"/>
              <a:t>共有 </a:t>
            </a:r>
            <a:r>
              <a:rPr lang="en-US" altLang="zh-CN" dirty="0"/>
              <a:t>7 </a:t>
            </a:r>
            <a:r>
              <a:rPr lang="zh-CN" altLang="en-US" dirty="0"/>
              <a:t>层。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81400"/>
            <a:ext cx="7135905" cy="2133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57800" y="289560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需要多少个卷积核？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接连接符 7"/>
          <p:cNvCxnSpPr>
            <a:endCxn id="6" idx="2"/>
          </p:cNvCxnSpPr>
          <p:nvPr/>
        </p:nvCxnSpPr>
        <p:spPr>
          <a:xfrm flipV="1">
            <a:off x="5334000" y="3264932"/>
            <a:ext cx="1054879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Scale Visual Recognition Challenge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83604"/>
            <a:ext cx="8229600" cy="4008317"/>
          </a:xfrm>
        </p:spPr>
      </p:pic>
    </p:spTree>
    <p:extLst>
      <p:ext uri="{BB962C8B-B14F-4D97-AF65-F5344CB8AC3E}">
        <p14:creationId xmlns:p14="http://schemas.microsoft.com/office/powerpoint/2010/main" val="336875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2012 ILSVRC winner 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（</a:t>
            </a:r>
            <a:r>
              <a:rPr lang="en-US" altLang="zh-CN" dirty="0"/>
              <a:t>top 5 error of </a:t>
            </a:r>
            <a:r>
              <a:rPr lang="en-US" altLang="zh-CN" dirty="0" smtClean="0"/>
              <a:t>16% </a:t>
            </a:r>
            <a:r>
              <a:rPr lang="en-US" altLang="zh-CN" dirty="0"/>
              <a:t>compared to runner-up with </a:t>
            </a:r>
            <a:r>
              <a:rPr lang="en-US" altLang="zh-CN" dirty="0" smtClean="0"/>
              <a:t>26% </a:t>
            </a:r>
            <a:r>
              <a:rPr lang="en-US" altLang="zh-CN" dirty="0"/>
              <a:t>error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第一</a:t>
            </a:r>
            <a:r>
              <a:rPr lang="zh-CN" altLang="en-US" dirty="0"/>
              <a:t>个现代深度卷积网络模型</a:t>
            </a:r>
            <a:r>
              <a:rPr lang="zh-CN" altLang="en-US" dirty="0" smtClean="0"/>
              <a:t>，首次使用</a:t>
            </a:r>
            <a:r>
              <a:rPr lang="zh-CN" altLang="en-US" dirty="0"/>
              <a:t>了很多现代深度卷积网络的一些技术方法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比如使用</a:t>
            </a:r>
            <a:r>
              <a:rPr lang="en-US" altLang="zh-CN" dirty="0" smtClean="0"/>
              <a:t>GPU</a:t>
            </a:r>
            <a:r>
              <a:rPr lang="zh-CN" altLang="en-US" dirty="0"/>
              <a:t>进行并行训练</a:t>
            </a:r>
            <a:r>
              <a:rPr lang="zh-CN" altLang="en-US" dirty="0" smtClean="0"/>
              <a:t>，采用</a:t>
            </a:r>
            <a:r>
              <a:rPr lang="zh-CN" altLang="en-US" dirty="0"/>
              <a:t>了</a:t>
            </a:r>
            <a:r>
              <a:rPr lang="en-US" altLang="zh-CN" dirty="0" err="1"/>
              <a:t>ReLU</a:t>
            </a:r>
            <a:r>
              <a:rPr lang="zh-CN" altLang="en-US" dirty="0"/>
              <a:t>作为非线性激活函数，使用</a:t>
            </a:r>
            <a:r>
              <a:rPr lang="en-US" altLang="zh-CN" dirty="0"/>
              <a:t>Dropout</a:t>
            </a:r>
            <a:r>
              <a:rPr lang="zh-CN" altLang="en-US" dirty="0"/>
              <a:t>防止过拟合，使用数据</a:t>
            </a:r>
            <a:r>
              <a:rPr lang="zh-CN" altLang="en-US" dirty="0" smtClean="0"/>
              <a:t>增强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共有</a:t>
            </a:r>
            <a:r>
              <a:rPr lang="en-US" altLang="zh-CN" dirty="0"/>
              <a:t>8</a:t>
            </a:r>
            <a:r>
              <a:rPr lang="zh-CN" altLang="en-US" dirty="0"/>
              <a:t>层，其中前</a:t>
            </a:r>
            <a:r>
              <a:rPr lang="en-US" altLang="zh-CN" dirty="0"/>
              <a:t>5</a:t>
            </a:r>
            <a:r>
              <a:rPr lang="zh-CN" altLang="en-US" dirty="0"/>
              <a:t>层卷积层，后边</a:t>
            </a:r>
            <a:r>
              <a:rPr lang="en-US" altLang="zh-CN" dirty="0"/>
              <a:t>3</a:t>
            </a:r>
            <a:r>
              <a:rPr lang="zh-CN" altLang="en-US" dirty="0"/>
              <a:t>层全连接层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4267200"/>
            <a:ext cx="7573648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9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2014 </a:t>
            </a:r>
            <a:r>
              <a:rPr lang="en-US" altLang="zh-CN" dirty="0" smtClean="0"/>
              <a:t>ILSVRC </a:t>
            </a:r>
            <a:r>
              <a:rPr lang="en-US" altLang="zh-CN" dirty="0"/>
              <a:t>winner </a:t>
            </a:r>
            <a:r>
              <a:rPr lang="zh-CN" altLang="en-US" dirty="0"/>
              <a:t>（</a:t>
            </a:r>
            <a:r>
              <a:rPr lang="en-US" altLang="zh-CN" dirty="0"/>
              <a:t>22</a:t>
            </a:r>
            <a:r>
              <a:rPr lang="zh-CN" altLang="en-US" dirty="0"/>
              <a:t>层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参数：</a:t>
            </a:r>
            <a:r>
              <a:rPr lang="en-US" altLang="zh-CN" dirty="0" err="1"/>
              <a:t>GoogLeNet</a:t>
            </a:r>
            <a:r>
              <a:rPr lang="zh-CN" altLang="en-US" dirty="0"/>
              <a:t>：</a:t>
            </a:r>
            <a:r>
              <a:rPr lang="en-US" altLang="zh-CN" dirty="0"/>
              <a:t>4M VS </a:t>
            </a:r>
            <a:r>
              <a:rPr lang="en-US" altLang="zh-CN" dirty="0" err="1"/>
              <a:t>AlexNet</a:t>
            </a:r>
            <a:r>
              <a:rPr lang="zh-CN" altLang="en-US" dirty="0"/>
              <a:t>：</a:t>
            </a:r>
            <a:r>
              <a:rPr lang="en-US" altLang="zh-CN" dirty="0" smtClean="0"/>
              <a:t>60M</a:t>
            </a:r>
          </a:p>
          <a:p>
            <a:pPr lvl="1"/>
            <a:r>
              <a:rPr lang="zh-CN" altLang="en-US" dirty="0"/>
              <a:t>错误率：</a:t>
            </a:r>
            <a:r>
              <a:rPr lang="en-US" altLang="zh-CN" dirty="0" smtClean="0"/>
              <a:t>6.7%</a:t>
            </a:r>
          </a:p>
          <a:p>
            <a:pPr lvl="1"/>
            <a:r>
              <a:rPr lang="en-US" altLang="zh-CN" dirty="0"/>
              <a:t>Inception</a:t>
            </a:r>
            <a:r>
              <a:rPr lang="zh-CN" altLang="en-US" dirty="0"/>
              <a:t>网络是由有多个</a:t>
            </a:r>
            <a:r>
              <a:rPr lang="en-US" altLang="zh-CN" dirty="0">
                <a:solidFill>
                  <a:srgbClr val="FF0000"/>
                </a:solidFill>
              </a:rPr>
              <a:t>inception</a:t>
            </a:r>
            <a:r>
              <a:rPr lang="zh-CN" altLang="en-US" dirty="0">
                <a:solidFill>
                  <a:srgbClr val="FF0000"/>
                </a:solidFill>
              </a:rPr>
              <a:t>模块</a:t>
            </a:r>
            <a:r>
              <a:rPr lang="zh-CN" altLang="en-US" dirty="0"/>
              <a:t>和少量的汇聚层堆叠而成。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3886200"/>
            <a:ext cx="8458200" cy="24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4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模块 </a:t>
            </a:r>
            <a:r>
              <a:rPr lang="en-US" altLang="zh-CN" dirty="0" smtClean="0"/>
              <a:t>v1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400" dirty="0"/>
              <a:t>在卷积网络中，如何设置卷积层的卷积核大小是一个十分关键的问题。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Inception</a:t>
            </a:r>
            <a:r>
              <a:rPr lang="zh-CN" altLang="en-US" sz="2400" dirty="0"/>
              <a:t>网络中，一个卷积层包含多个不同大小的卷积操作，称为</a:t>
            </a:r>
            <a:r>
              <a:rPr lang="en-US" altLang="zh-CN" sz="2400" dirty="0"/>
              <a:t>Inception</a:t>
            </a:r>
            <a:r>
              <a:rPr lang="zh-CN" altLang="en-US" sz="2400" dirty="0" smtClean="0"/>
              <a:t>模块。</a:t>
            </a:r>
            <a:endParaRPr lang="en-US" altLang="zh-CN" sz="2400" dirty="0" smtClean="0"/>
          </a:p>
          <a:p>
            <a:r>
              <a:rPr lang="en-US" altLang="zh-CN" sz="2400" dirty="0"/>
              <a:t>Inception</a:t>
            </a:r>
            <a:r>
              <a:rPr lang="zh-CN" altLang="en-US" sz="2400" dirty="0"/>
              <a:t>模块同时使用</a:t>
            </a:r>
            <a:r>
              <a:rPr lang="en-US" altLang="zh-CN" sz="2400" dirty="0"/>
              <a:t>1 × 1</a:t>
            </a:r>
            <a:r>
              <a:rPr lang="zh-CN" altLang="en-US" sz="2400" dirty="0"/>
              <a:t>、</a:t>
            </a:r>
            <a:r>
              <a:rPr lang="en-US" altLang="zh-CN" sz="2400" dirty="0"/>
              <a:t>3 × 3</a:t>
            </a:r>
            <a:r>
              <a:rPr lang="zh-CN" altLang="en-US" sz="2400" dirty="0"/>
              <a:t>、</a:t>
            </a:r>
            <a:r>
              <a:rPr lang="en-US" altLang="zh-CN" sz="2400" dirty="0"/>
              <a:t>5 × 5</a:t>
            </a:r>
            <a:r>
              <a:rPr lang="zh-CN" altLang="en-US" sz="2400" dirty="0"/>
              <a:t>等不同大小的卷积核，并将</a:t>
            </a:r>
            <a:r>
              <a:rPr lang="zh-CN" altLang="en-US" sz="2400" dirty="0" smtClean="0"/>
              <a:t>得到</a:t>
            </a:r>
            <a:r>
              <a:rPr lang="zh-CN" altLang="en-US" sz="2400" dirty="0"/>
              <a:t>的特征映射在深度上拼接（堆叠）起来作为输出特征映射。</a:t>
            </a:r>
            <a:endParaRPr lang="en-US" altLang="zh-CN" sz="2400" dirty="0" smtClean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568812"/>
            <a:ext cx="5540974" cy="26616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81600" y="3886200"/>
            <a:ext cx="335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卷积和</a:t>
            </a:r>
            <a:r>
              <a:rPr lang="zh-CN" altLang="en-US" dirty="0">
                <a:solidFill>
                  <a:srgbClr val="FF0000"/>
                </a:solidFill>
              </a:rPr>
              <a:t>最大汇聚都是等宽的。</a:t>
            </a:r>
          </a:p>
        </p:txBody>
      </p:sp>
    </p:spTree>
    <p:extLst>
      <p:ext uri="{BB962C8B-B14F-4D97-AF65-F5344CB8AC3E}">
        <p14:creationId xmlns:p14="http://schemas.microsoft.com/office/powerpoint/2010/main" val="71240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Inception</a:t>
            </a:r>
            <a:r>
              <a:rPr lang="zh-CN" altLang="en-US" dirty="0" smtClean="0"/>
              <a:t>模块 </a:t>
            </a:r>
            <a:r>
              <a:rPr lang="en-US" altLang="zh-CN" dirty="0" smtClean="0"/>
              <a:t>v3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用多层的小卷积核来替换大的卷积核，以减少计算量和参数量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两</a:t>
            </a:r>
            <a:r>
              <a:rPr lang="zh-CN" altLang="en-US" dirty="0" smtClean="0"/>
              <a:t>层</a:t>
            </a:r>
            <a:r>
              <a:rPr lang="en-US" altLang="zh-CN" dirty="0" smtClean="0"/>
              <a:t>3x3</a:t>
            </a:r>
            <a:r>
              <a:rPr lang="zh-CN" altLang="en-US" dirty="0" smtClean="0"/>
              <a:t>的</a:t>
            </a:r>
            <a:r>
              <a:rPr lang="zh-CN" altLang="en-US" dirty="0"/>
              <a:t>卷积来替换</a:t>
            </a:r>
            <a:r>
              <a:rPr lang="en-US" altLang="zh-CN" dirty="0"/>
              <a:t>v1</a:t>
            </a:r>
            <a:r>
              <a:rPr lang="zh-CN" altLang="en-US" dirty="0"/>
              <a:t>中</a:t>
            </a:r>
            <a:r>
              <a:rPr lang="zh-CN" altLang="en-US" dirty="0" smtClean="0"/>
              <a:t>的</a:t>
            </a:r>
            <a:r>
              <a:rPr lang="en-US" altLang="zh-CN" dirty="0" smtClean="0"/>
              <a:t>5x5</a:t>
            </a:r>
            <a:r>
              <a:rPr lang="zh-CN" altLang="en-US" dirty="0" smtClean="0"/>
              <a:t>的卷积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使用连续的</a:t>
            </a:r>
            <a:r>
              <a:rPr lang="en-US" altLang="zh-CN" dirty="0" smtClean="0"/>
              <a:t>nx1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1xn</a:t>
            </a:r>
            <a:r>
              <a:rPr lang="zh-CN" altLang="en-US" dirty="0" smtClean="0"/>
              <a:t>来替换</a:t>
            </a:r>
            <a:r>
              <a:rPr lang="en-US" altLang="zh-CN" dirty="0" err="1" smtClean="0"/>
              <a:t>nxn</a:t>
            </a:r>
            <a:r>
              <a:rPr lang="zh-CN" altLang="en-US" dirty="0" smtClean="0"/>
              <a:t>的</a:t>
            </a:r>
            <a:r>
              <a:rPr lang="zh-CN" altLang="en-US" dirty="0"/>
              <a:t>卷积。</a:t>
            </a:r>
          </a:p>
        </p:txBody>
      </p:sp>
      <p:pic>
        <p:nvPicPr>
          <p:cNvPr id="1026" name="Picture 2" descr="这里写图片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124200"/>
            <a:ext cx="3451225" cy="320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182645"/>
            <a:ext cx="2816241" cy="367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33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残差网络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sz="2800" dirty="0"/>
              <a:t>残差网络（</a:t>
            </a:r>
            <a:r>
              <a:rPr lang="en-US" altLang="zh-CN" sz="2800" dirty="0"/>
              <a:t>Residual Network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ResNet</a:t>
            </a:r>
            <a:r>
              <a:rPr lang="zh-CN" altLang="en-US" sz="2800" dirty="0"/>
              <a:t>）是通过给非线性的卷积层增加</a:t>
            </a:r>
            <a:r>
              <a:rPr lang="zh-CN" altLang="en-US" sz="2800" dirty="0" smtClean="0">
                <a:solidFill>
                  <a:srgbClr val="FF0000"/>
                </a:solidFill>
              </a:rPr>
              <a:t>直连</a:t>
            </a:r>
            <a:r>
              <a:rPr lang="zh-CN" altLang="en-US" sz="2800" dirty="0">
                <a:solidFill>
                  <a:srgbClr val="FF0000"/>
                </a:solidFill>
              </a:rPr>
              <a:t>边</a:t>
            </a:r>
            <a:r>
              <a:rPr lang="zh-CN" altLang="en-US" sz="2800" dirty="0"/>
              <a:t>的方式来提高信息的传播效率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2800" dirty="0"/>
              <a:t>假设在一个深度网络中，我们期望一个非线性单元（可以为一层或</a:t>
            </a:r>
            <a:r>
              <a:rPr lang="zh-CN" altLang="en-US" sz="2800" dirty="0" smtClean="0"/>
              <a:t>多层的卷积</a:t>
            </a:r>
            <a:r>
              <a:rPr lang="zh-CN" altLang="en-US" sz="2800" dirty="0"/>
              <a:t>层）</a:t>
            </a:r>
            <a:r>
              <a:rPr lang="en-US" altLang="zh-CN" sz="2800" dirty="0"/>
              <a:t>f(</a:t>
            </a:r>
            <a:r>
              <a:rPr lang="en-US" altLang="zh-CN" sz="2800" dirty="0" err="1"/>
              <a:t>x,θ</a:t>
            </a:r>
            <a:r>
              <a:rPr lang="en-US" altLang="zh-CN" sz="2800" dirty="0"/>
              <a:t>)</a:t>
            </a:r>
            <a:r>
              <a:rPr lang="zh-CN" altLang="en-US" sz="2800" dirty="0"/>
              <a:t>去逼近一个目标函数为</a:t>
            </a:r>
            <a:r>
              <a:rPr lang="en-US" altLang="zh-CN" sz="2800" dirty="0"/>
              <a:t>h(x)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2800" dirty="0" smtClean="0"/>
              <a:t>将</a:t>
            </a:r>
            <a:r>
              <a:rPr lang="zh-CN" altLang="en-US" sz="2800" dirty="0"/>
              <a:t>目标函数拆分成两部分：</a:t>
            </a:r>
            <a:r>
              <a:rPr lang="zh-CN" altLang="en-US" sz="2800" dirty="0" smtClean="0">
                <a:solidFill>
                  <a:srgbClr val="FF0000"/>
                </a:solidFill>
              </a:rPr>
              <a:t>恒等函数</a:t>
            </a:r>
            <a:r>
              <a:rPr lang="zh-CN" altLang="en-US" sz="2800" dirty="0" smtClean="0"/>
              <a:t>和</a:t>
            </a:r>
            <a:r>
              <a:rPr lang="zh-CN" altLang="en-US" sz="2800" dirty="0">
                <a:solidFill>
                  <a:srgbClr val="FF0000"/>
                </a:solidFill>
              </a:rPr>
              <a:t>残差</a:t>
            </a:r>
            <a:r>
              <a:rPr lang="zh-CN" altLang="en-US" sz="2800" dirty="0" smtClean="0">
                <a:solidFill>
                  <a:srgbClr val="FF0000"/>
                </a:solidFill>
              </a:rPr>
              <a:t>函数</a:t>
            </a:r>
            <a:endParaRPr lang="zh-CN" altLang="en-US" sz="2800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953000"/>
            <a:ext cx="3097067" cy="81645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5633009"/>
            <a:ext cx="1006790" cy="425282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5701434" y="5633009"/>
            <a:ext cx="851766" cy="212641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2015 ILSVRC winner </a:t>
            </a:r>
            <a:r>
              <a:rPr lang="zh-CN" altLang="en-US" dirty="0"/>
              <a:t>（</a:t>
            </a:r>
            <a:r>
              <a:rPr lang="en-US" altLang="zh-CN" dirty="0"/>
              <a:t>152</a:t>
            </a:r>
            <a:r>
              <a:rPr lang="zh-CN" altLang="en-US" dirty="0"/>
              <a:t>层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错误率：</a:t>
            </a:r>
            <a:r>
              <a:rPr lang="en-US" altLang="zh-CN" dirty="0" smtClean="0"/>
              <a:t>3.57%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667000"/>
            <a:ext cx="854839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卷积神经网络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卷积神经网络（</a:t>
            </a:r>
            <a:r>
              <a:rPr lang="en-US" altLang="zh-CN" dirty="0"/>
              <a:t>Convolutional Neural Networks</a:t>
            </a:r>
            <a:r>
              <a:rPr lang="zh-CN" altLang="en-US" dirty="0"/>
              <a:t>，</a:t>
            </a:r>
            <a:r>
              <a:rPr lang="en-US" altLang="zh-CN" dirty="0"/>
              <a:t>CNN</a:t>
            </a:r>
            <a:r>
              <a:rPr lang="zh-CN" altLang="en-US" dirty="0"/>
              <a:t>）是一种前馈神经网络。</a:t>
            </a:r>
            <a:endParaRPr lang="en-US" altLang="zh-CN" dirty="0"/>
          </a:p>
          <a:p>
            <a:pPr lvl="1"/>
            <a:r>
              <a:rPr lang="zh-CN" altLang="en-US" dirty="0"/>
              <a:t>卷积神经网络是受生物学上感受野（</a:t>
            </a:r>
            <a:r>
              <a:rPr lang="en-US" altLang="zh-CN" dirty="0"/>
              <a:t>Receptive Field</a:t>
            </a:r>
            <a:r>
              <a:rPr lang="zh-CN" altLang="en-US" dirty="0"/>
              <a:t>）的机制而提出的。</a:t>
            </a:r>
          </a:p>
          <a:p>
            <a:pPr lvl="1"/>
            <a:r>
              <a:rPr lang="zh-CN" altLang="en-US" dirty="0"/>
              <a:t>在视觉神经系统中，一个神经元的感受野是指视网膜上的特定区域，只有这个区域内的刺激才能够激活该神经元。</a:t>
            </a:r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卷积神经网络有三个结构上的特性：</a:t>
            </a:r>
          </a:p>
          <a:p>
            <a:pPr lvl="1"/>
            <a:r>
              <a:rPr lang="zh-CN" altLang="en-US" dirty="0" smtClean="0"/>
              <a:t>局部连接</a:t>
            </a:r>
          </a:p>
          <a:p>
            <a:pPr lvl="1"/>
            <a:r>
              <a:rPr lang="zh-CN" altLang="en-US" dirty="0" smtClean="0"/>
              <a:t>权重共享</a:t>
            </a:r>
          </a:p>
          <a:p>
            <a:pPr lvl="1"/>
            <a:r>
              <a:rPr lang="zh-CN" altLang="en-US" dirty="0" smtClean="0"/>
              <a:t>空间或时间上的次采样</a:t>
            </a:r>
          </a:p>
        </p:txBody>
      </p:sp>
    </p:spTree>
    <p:extLst>
      <p:ext uri="{BB962C8B-B14F-4D97-AF65-F5344CB8AC3E}">
        <p14:creationId xmlns:p14="http://schemas.microsoft.com/office/powerpoint/2010/main" val="14190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残差单元</a:t>
            </a:r>
            <a:endParaRPr lang="zh-CN" altLang="en-US" dirty="0"/>
          </a:p>
        </p:txBody>
      </p:sp>
      <p:pic>
        <p:nvPicPr>
          <p:cNvPr id="2050" name="Picture 2" descr="http://caffecn.cn/uploads/answer/20160126/fd0cbb9c88c7347e655456edf4549c7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18" y="3390997"/>
            <a:ext cx="7966075" cy="280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63" y="228600"/>
            <a:ext cx="3013474" cy="30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 </a:t>
            </a:r>
            <a:r>
              <a:rPr lang="zh-CN" altLang="en-US" dirty="0"/>
              <a:t>可视化：</a:t>
            </a:r>
            <a:r>
              <a:rPr lang="zh-CN" altLang="en-US" dirty="0" smtClean="0"/>
              <a:t>滤波器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 err="1"/>
              <a:t>AlexNet</a:t>
            </a:r>
            <a:r>
              <a:rPr lang="zh-CN" altLang="en-US" dirty="0"/>
              <a:t>中的滤波器（</a:t>
            </a:r>
            <a:r>
              <a:rPr lang="en-US" altLang="zh-CN" dirty="0"/>
              <a:t>96 filters [11x11x3]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56" y="2514600"/>
            <a:ext cx="7786688" cy="307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3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Ngram</a:t>
            </a:r>
            <a:r>
              <a:rPr lang="zh-CN" altLang="en-US" dirty="0" smtClean="0"/>
              <a:t>特征与卷积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05000"/>
            <a:ext cx="7211786" cy="332027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10493" y="1643878"/>
            <a:ext cx="24384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4114800" y="5486400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/>
                </a:solidFill>
              </a:rPr>
              <a:t>如何用卷积操作来实现？</a:t>
            </a:r>
            <a:endParaRPr lang="zh-CN" alt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1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文本序列的卷积</a:t>
            </a:r>
            <a:endParaRPr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98" cy="36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590800"/>
            <a:ext cx="50896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文本序列的卷积模型</a:t>
            </a:r>
            <a:endParaRPr lang="zh-CN" altLang="en-US" dirty="0"/>
          </a:p>
        </p:txBody>
      </p:sp>
      <p:pic>
        <p:nvPicPr>
          <p:cNvPr id="16388" name="Picture 4" descr="C:\Users\zero\Desktop\讲习班\tensorflow\image\sentiment\1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780" y="2102205"/>
            <a:ext cx="4424737" cy="338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圆角矩形 6"/>
          <p:cNvSpPr/>
          <p:nvPr/>
        </p:nvSpPr>
        <p:spPr>
          <a:xfrm>
            <a:off x="3877637" y="1712381"/>
            <a:ext cx="50148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Filter</a:t>
            </a:r>
            <a:endParaRPr lang="zh-CN" altLang="en-US" sz="1072" dirty="0">
              <a:solidFill>
                <a:schemeClr val="accent6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87600" y="1715405"/>
            <a:ext cx="529345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输入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4697544" y="1715405"/>
            <a:ext cx="645971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卷积层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5459241" y="1712381"/>
            <a:ext cx="756072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072" dirty="0">
                <a:solidFill>
                  <a:schemeClr val="accent6"/>
                </a:solidFill>
              </a:rPr>
              <a:t>Pooling</a:t>
            </a:r>
            <a:r>
              <a:rPr lang="zh-CN" altLang="en-US" sz="1072" dirty="0">
                <a:solidFill>
                  <a:schemeClr val="accent6"/>
                </a:solidFill>
              </a:rPr>
              <a:t>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6307907" y="1715405"/>
            <a:ext cx="578636" cy="270030"/>
          </a:xfrm>
          <a:prstGeom prst="roundRect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072" dirty="0">
                <a:solidFill>
                  <a:schemeClr val="accent6"/>
                </a:solidFill>
              </a:rPr>
              <a:t>输出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5787136" y="2040274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17" name="圆角矩形 16"/>
          <p:cNvSpPr/>
          <p:nvPr/>
        </p:nvSpPr>
        <p:spPr>
          <a:xfrm>
            <a:off x="6346483" y="2040275"/>
            <a:ext cx="327893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pic>
        <p:nvPicPr>
          <p:cNvPr id="18" name="Picture 2" descr="C:\Users\zero\Desktop\讲习班\tensorflow\image\mr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67" y="2115372"/>
            <a:ext cx="2996229" cy="336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圆角矩形 5"/>
          <p:cNvSpPr/>
          <p:nvPr/>
        </p:nvSpPr>
        <p:spPr>
          <a:xfrm>
            <a:off x="3626896" y="2056368"/>
            <a:ext cx="1002968" cy="3471815"/>
          </a:xfrm>
          <a:prstGeom prst="roundRect">
            <a:avLst/>
          </a:prstGeom>
          <a:ln w="25400">
            <a:solidFill>
              <a:srgbClr val="00B0F0">
                <a:alpha val="5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1" name="圆角矩形 18"/>
          <p:cNvSpPr/>
          <p:nvPr/>
        </p:nvSpPr>
        <p:spPr>
          <a:xfrm>
            <a:off x="2122443" y="2056369"/>
            <a:ext cx="1272998" cy="3489638"/>
          </a:xfrm>
          <a:prstGeom prst="roundRect">
            <a:avLst/>
          </a:prstGeom>
          <a:ln w="25400">
            <a:solidFill>
              <a:srgbClr val="00B0F0">
                <a:alpha val="61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  <p:sp>
        <p:nvSpPr>
          <p:cNvPr id="22" name="圆角矩形 14"/>
          <p:cNvSpPr/>
          <p:nvPr/>
        </p:nvSpPr>
        <p:spPr>
          <a:xfrm>
            <a:off x="4938470" y="2040274"/>
            <a:ext cx="327893" cy="3489638"/>
          </a:xfrm>
          <a:prstGeom prst="roundRect">
            <a:avLst/>
          </a:prstGeom>
          <a:ln w="254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986" tIns="24493" rIns="48986" bIns="244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65"/>
          </a:p>
        </p:txBody>
      </p:sp>
    </p:spTree>
    <p:extLst>
      <p:ext uri="{BB962C8B-B14F-4D97-AF65-F5344CB8AC3E}">
        <p14:creationId xmlns:p14="http://schemas.microsoft.com/office/powerpoint/2010/main" val="34839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卷积模型</a:t>
            </a:r>
            <a:r>
              <a:rPr lang="zh-CN" altLang="en-US" dirty="0" smtClean="0"/>
              <a:t>的</a:t>
            </a:r>
            <a:r>
              <a:rPr lang="zh-CN" altLang="en-US" dirty="0"/>
              <a:t>句子表示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752600"/>
            <a:ext cx="7315200" cy="314570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00" y="5507907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Y. Kim.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“Convolutional neural networks for sentence classification”.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 </a:t>
            </a:r>
            <a:r>
              <a:rPr lang="en-US" altLang="zh-CN" sz="1100" i="1" dirty="0" err="1">
                <a:solidFill>
                  <a:srgbClr val="7B7BCE"/>
                </a:solidFill>
                <a:latin typeface="+mj-ea"/>
                <a:ea typeface="+mj-ea"/>
              </a:rPr>
              <a:t>arXiv</a:t>
            </a:r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 preprint arXiv:1408.5882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(2014)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8274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zh-CN" altLang="en-US" dirty="0"/>
              <a:t>卷积模型</a:t>
            </a:r>
            <a:r>
              <a:rPr lang="zh-CN" altLang="en-US" dirty="0" smtClean="0"/>
              <a:t>的句子表示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1228725"/>
            <a:ext cx="3962400" cy="42064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0240" y="5638800"/>
            <a:ext cx="74435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N.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Kalchbrenner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E.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Grefenstette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, and P. </a:t>
            </a:r>
            <a:r>
              <a:rPr lang="en-US" altLang="zh-CN" sz="1100" dirty="0" err="1">
                <a:solidFill>
                  <a:srgbClr val="3333B3"/>
                </a:solidFill>
                <a:latin typeface="+mj-ea"/>
                <a:ea typeface="+mj-ea"/>
              </a:rPr>
              <a:t>Blunsom</a:t>
            </a:r>
            <a:r>
              <a:rPr lang="en-US" altLang="zh-CN" sz="1100" dirty="0">
                <a:solidFill>
                  <a:srgbClr val="3333B3"/>
                </a:solidFill>
                <a:latin typeface="+mj-ea"/>
                <a:ea typeface="+mj-ea"/>
              </a:rPr>
              <a:t>. </a:t>
            </a:r>
            <a:r>
              <a:rPr lang="en-US" altLang="zh-CN" sz="1100" dirty="0">
                <a:solidFill>
                  <a:srgbClr val="000000"/>
                </a:solidFill>
                <a:latin typeface="+mj-ea"/>
                <a:ea typeface="+mj-ea"/>
              </a:rPr>
              <a:t>“A Convolutional Neural Network for Modelling Sentences”. 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In:</a:t>
            </a:r>
          </a:p>
          <a:p>
            <a:r>
              <a:rPr lang="en-US" altLang="zh-CN" sz="1100" i="1" dirty="0">
                <a:solidFill>
                  <a:srgbClr val="7B7BCE"/>
                </a:solidFill>
                <a:latin typeface="+mj-ea"/>
                <a:ea typeface="+mj-ea"/>
              </a:rPr>
              <a:t>Proceedings of ACL</a:t>
            </a:r>
            <a:r>
              <a:rPr lang="en-US" altLang="zh-CN" sz="1100" dirty="0">
                <a:solidFill>
                  <a:srgbClr val="7B7BCE"/>
                </a:solidFill>
                <a:latin typeface="+mj-ea"/>
                <a:ea typeface="+mj-ea"/>
              </a:rPr>
              <a:t>. 2014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8395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卷积的应用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334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分布式</a:t>
            </a:r>
            <a:r>
              <a:rPr lang="zh-CN" altLang="en-US" sz="2000" dirty="0"/>
              <a:t>系统：</a:t>
            </a:r>
            <a:r>
              <a:rPr lang="en-US" altLang="zh-CN" sz="2000" dirty="0"/>
              <a:t>1202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176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单机版：</a:t>
            </a:r>
            <a:r>
              <a:rPr lang="en-US" altLang="zh-CN" sz="2000" dirty="0"/>
              <a:t>48 </a:t>
            </a:r>
            <a:r>
              <a:rPr lang="zh-CN" altLang="en-US" sz="2000" dirty="0"/>
              <a:t>个</a:t>
            </a:r>
            <a:r>
              <a:rPr lang="en-US" altLang="zh-CN" sz="2000" dirty="0"/>
              <a:t>CPU </a:t>
            </a:r>
            <a:r>
              <a:rPr lang="zh-CN" altLang="en-US" sz="2000" dirty="0"/>
              <a:t>和</a:t>
            </a:r>
            <a:r>
              <a:rPr lang="en-US" altLang="zh-CN" sz="2000" dirty="0"/>
              <a:t>8 </a:t>
            </a:r>
            <a:r>
              <a:rPr lang="zh-CN" altLang="en-US" sz="2000" dirty="0"/>
              <a:t>块</a:t>
            </a:r>
            <a:r>
              <a:rPr lang="en-US" altLang="zh-CN" sz="2000" dirty="0"/>
              <a:t>GPU</a:t>
            </a:r>
          </a:p>
          <a:p>
            <a:r>
              <a:rPr lang="zh-CN" altLang="en-US" sz="2000" dirty="0"/>
              <a:t>走子速度：</a:t>
            </a:r>
            <a:r>
              <a:rPr lang="en-US" altLang="zh-CN" sz="2000" dirty="0"/>
              <a:t>3 </a:t>
            </a:r>
            <a:r>
              <a:rPr lang="zh-CN" altLang="en-US" sz="2000" dirty="0"/>
              <a:t>毫秒</a:t>
            </a:r>
            <a:r>
              <a:rPr lang="en-US" altLang="zh-CN" sz="2000" dirty="0"/>
              <a:t>-2 </a:t>
            </a:r>
            <a:r>
              <a:rPr lang="zh-CN" altLang="en-US" sz="2000" dirty="0"/>
              <a:t>微秒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562" y="1827111"/>
            <a:ext cx="9144000" cy="342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400" y="33418"/>
            <a:ext cx="5747877" cy="179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Mask RCNN</a:t>
            </a:r>
            <a:endParaRPr lang="zh-CN" altLang="en-US" dirty="0"/>
          </a:p>
        </p:txBody>
      </p:sp>
      <p:pic>
        <p:nvPicPr>
          <p:cNvPr id="6146" name="Picture 2" descr="https://pic1.zhimg.com/80/v2-a98a48e39a854e74c84b52c59cb8d5b4_h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02932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693" y="1311729"/>
            <a:ext cx="8248650" cy="45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71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sz="2800" dirty="0" smtClean="0"/>
                  <a:t>卷积</a:t>
                </a:r>
                <a:r>
                  <a:rPr lang="zh-CN" altLang="en-US" sz="2800" dirty="0"/>
                  <a:t>经常用在信号处理中，用于计算信号的延迟累积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  <a:p>
                <a:r>
                  <a:rPr lang="zh-CN" altLang="en-US" sz="2800" dirty="0" smtClean="0"/>
                  <a:t>假设</a:t>
                </a:r>
                <a:r>
                  <a:rPr lang="zh-CN" altLang="en-US" sz="2800" dirty="0"/>
                  <a:t>一</a:t>
                </a:r>
                <a:r>
                  <a:rPr lang="zh-CN" altLang="en-US" sz="2800" dirty="0" smtClean="0"/>
                  <a:t>个信号发生器</a:t>
                </a:r>
                <a:r>
                  <a:rPr lang="zh-CN" altLang="en-US" sz="2800" dirty="0"/>
                  <a:t>每个时刻</a:t>
                </a:r>
                <a:r>
                  <a:rPr lang="en-US" altLang="zh-CN" sz="2800" dirty="0"/>
                  <a:t>t</a:t>
                </a:r>
                <a:r>
                  <a:rPr lang="zh-CN" altLang="en-US" sz="2800" dirty="0"/>
                  <a:t>产生一个信号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 </a:t>
                </a:r>
                <a:r>
                  <a:rPr lang="zh-CN" altLang="en-US" sz="2800" dirty="0"/>
                  <a:t>，其信息的衰减率为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en-US" altLang="zh-CN" sz="2800" dirty="0"/>
                  <a:t> </a:t>
                </a:r>
                <a:endParaRPr lang="en-US" altLang="zh-CN" sz="2800" dirty="0" smtClean="0"/>
              </a:p>
              <a:p>
                <a:pPr lvl="1"/>
                <a:r>
                  <a:rPr lang="zh-CN" altLang="en-US" sz="2000" dirty="0" smtClean="0"/>
                  <a:t>即</a:t>
                </a:r>
                <a:r>
                  <a:rPr lang="zh-CN" altLang="en-US" sz="2000" dirty="0"/>
                  <a:t>在</a:t>
                </a:r>
                <a:r>
                  <a:rPr lang="en-US" altLang="zh-CN" sz="2000" dirty="0"/>
                  <a:t>k−1</a:t>
                </a:r>
                <a:r>
                  <a:rPr lang="zh-CN" altLang="en-US" sz="2000" dirty="0" smtClean="0"/>
                  <a:t>个时间步长后，信息为原来的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倍。</a:t>
                </a:r>
                <a:endParaRPr lang="en-US" altLang="zh-CN" sz="2000" dirty="0" smtClean="0"/>
              </a:p>
              <a:p>
                <a:r>
                  <a:rPr lang="zh-CN" altLang="en-US" sz="2800" dirty="0" smtClean="0"/>
                  <a:t>假设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 = 1,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 = 1/2,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800" dirty="0" smtClean="0"/>
                  <a:t> = 1/4</a:t>
                </a:r>
                <a:r>
                  <a:rPr lang="zh-CN" altLang="en-US" sz="2800" dirty="0" smtClean="0"/>
                  <a:t>，那么在时刻</a:t>
                </a:r>
                <a:r>
                  <a:rPr lang="en-US" altLang="zh-CN" sz="2800" dirty="0" smtClean="0"/>
                  <a:t>t</a:t>
                </a:r>
                <a:r>
                  <a:rPr lang="zh-CN" altLang="en-US" sz="2800" dirty="0"/>
                  <a:t>收到的信号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2800" dirty="0" smtClean="0"/>
                  <a:t>为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41" t="-1235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79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OCR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61002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图像生成</a:t>
            </a:r>
            <a:endParaRPr lang="zh-CN" altLang="en-US" dirty="0"/>
          </a:p>
        </p:txBody>
      </p:sp>
      <p:pic>
        <p:nvPicPr>
          <p:cNvPr id="4098" name="Picture 2" descr="https://78.media.tumblr.com/7db78e74b338d718d0fc505b494de469/tumblr_o03o2hiSRm1qav3uso1_54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905000"/>
            <a:ext cx="56388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143000"/>
            <a:ext cx="7620000" cy="5067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 Dream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78" y="1143000"/>
            <a:ext cx="7630757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2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画风迁移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371600"/>
            <a:ext cx="653362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1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对抗样本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47800"/>
            <a:ext cx="9144000" cy="454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33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给定</a:t>
                </a:r>
                <a:r>
                  <a:rPr lang="zh-CN" altLang="en-US" dirty="0"/>
                  <a:t>一个输入信号</a:t>
                </a:r>
                <a:r>
                  <a:rPr lang="zh-CN" altLang="en-US" dirty="0" smtClean="0"/>
                  <a:t>序列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和滤波器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b="0" dirty="0" smtClean="0"/>
                  <a:t>,</a:t>
                </a:r>
                <a:r>
                  <a:rPr lang="zh-CN" altLang="en-US" dirty="0" smtClean="0"/>
                  <a:t>卷积</a:t>
                </a:r>
                <a:r>
                  <a:rPr lang="zh-CN" altLang="en-US" dirty="0"/>
                  <a:t>的输出为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23394" y="41148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Filter: [-1,0,1]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39" y="3975431"/>
            <a:ext cx="4096322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7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两维卷积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在图像处理中，图像是</a:t>
            </a:r>
            <a:r>
              <a:rPr lang="zh-CN" altLang="en-US" dirty="0"/>
              <a:t>以二维矩阵的形式输入到神经网络中，因此我们需要二维卷积</a:t>
            </a:r>
            <a:r>
              <a:rPr lang="zh-CN" altLang="en-US" dirty="0" smtClean="0"/>
              <a:t>。</a:t>
            </a:r>
            <a:endParaRPr lang="en-US" altLang="zh-CN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4" y="2470683"/>
            <a:ext cx="4077269" cy="96215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" y="2276289"/>
            <a:ext cx="1371600" cy="46104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94420"/>
            <a:ext cx="6172200" cy="2438740"/>
          </a:xfrm>
          <a:prstGeom prst="rect">
            <a:avLst/>
          </a:prstGeom>
        </p:spPr>
      </p:pic>
      <p:pic>
        <p:nvPicPr>
          <p:cNvPr id="1026" name="Picture 2" descr="../_images/padding_strides_odd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273" y="2194098"/>
            <a:ext cx="2682438" cy="247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0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两维卷积示例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66800"/>
            <a:ext cx="5596138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引入滤波器的</a:t>
            </a:r>
            <a:r>
              <a:rPr lang="zh-CN" altLang="en-US" dirty="0">
                <a:solidFill>
                  <a:srgbClr val="FF0000"/>
                </a:solidFill>
              </a:rPr>
              <a:t>滑动步长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零填充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06" y="1905000"/>
            <a:ext cx="563958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8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卷积类型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 smtClean="0"/>
              <a:t>卷积</a:t>
            </a:r>
            <a:r>
              <a:rPr lang="zh-CN" altLang="en-US" dirty="0"/>
              <a:t>的结果按输出长度不同可以分为两类：</a:t>
            </a:r>
          </a:p>
          <a:p>
            <a:pPr lvl="1"/>
            <a:r>
              <a:rPr lang="zh-CN" altLang="en-US" dirty="0">
                <a:solidFill>
                  <a:schemeClr val="accent2"/>
                </a:solidFill>
              </a:rPr>
              <a:t>窄卷积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，两端不补零</a:t>
            </a:r>
            <a:r>
              <a:rPr lang="en-US" altLang="zh-CN" dirty="0"/>
              <a:t>p = 0</a:t>
            </a:r>
            <a:r>
              <a:rPr lang="zh-CN" altLang="en-US" dirty="0"/>
              <a:t>，卷积后输出长度为</a:t>
            </a:r>
            <a:r>
              <a:rPr lang="en-US" altLang="zh-CN" dirty="0"/>
              <a:t>n − m + 1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accent2"/>
                </a:solidFill>
              </a:rPr>
              <a:t>宽</a:t>
            </a:r>
            <a:r>
              <a:rPr lang="zh-CN" altLang="en-US" dirty="0">
                <a:solidFill>
                  <a:schemeClr val="accent2"/>
                </a:solidFill>
              </a:rPr>
              <a:t>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m − 1</a:t>
            </a:r>
            <a:r>
              <a:rPr lang="zh-CN" altLang="en-US" dirty="0"/>
              <a:t>，卷积后输出长度</a:t>
            </a:r>
            <a:r>
              <a:rPr lang="en-US" altLang="zh-CN" dirty="0"/>
              <a:t>n + m − 1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chemeClr val="accent2"/>
                </a:solidFill>
              </a:rPr>
              <a:t>等长</a:t>
            </a:r>
            <a:r>
              <a:rPr lang="zh-CN" altLang="en-US" dirty="0">
                <a:solidFill>
                  <a:schemeClr val="accent2"/>
                </a:solidFill>
              </a:rPr>
              <a:t>卷积</a:t>
            </a:r>
            <a:r>
              <a:rPr lang="zh-CN" altLang="en-US" dirty="0"/>
              <a:t>：步长</a:t>
            </a:r>
            <a:r>
              <a:rPr lang="en-US" altLang="zh-CN" dirty="0"/>
              <a:t>s = 1</a:t>
            </a:r>
            <a:r>
              <a:rPr lang="zh-CN" altLang="en-US" dirty="0"/>
              <a:t>，两端补零</a:t>
            </a:r>
            <a:r>
              <a:rPr lang="en-US" altLang="zh-CN" dirty="0"/>
              <a:t>p = (m − 1)/2</a:t>
            </a:r>
            <a:r>
              <a:rPr lang="zh-CN" altLang="en-US" dirty="0"/>
              <a:t>，卷积后输出长度</a:t>
            </a:r>
            <a:r>
              <a:rPr lang="en-US" altLang="zh-CN" dirty="0"/>
              <a:t>n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在早期的文献中，</a:t>
            </a:r>
            <a:r>
              <a:rPr lang="zh-CN" altLang="en-US" dirty="0"/>
              <a:t>卷积一般默认为窄卷积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而目前的文献中，</a:t>
            </a:r>
            <a:r>
              <a:rPr lang="zh-CN" altLang="en-US" dirty="0"/>
              <a:t>卷积一般默认</a:t>
            </a:r>
            <a:r>
              <a:rPr lang="zh-CN" altLang="en-US" dirty="0" smtClean="0"/>
              <a:t>为等宽卷积。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489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17640</TotalTime>
  <Words>1607</Words>
  <Application>Microsoft Office PowerPoint</Application>
  <PresentationFormat>全屏显示(4:3)</PresentationFormat>
  <Paragraphs>179</Paragraphs>
  <Slides>45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8" baseType="lpstr">
      <vt:lpstr>Arial Unicode MS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卷积神经网络</vt:lpstr>
      <vt:lpstr>全连接前馈神经网络</vt:lpstr>
      <vt:lpstr>卷积神经网络</vt:lpstr>
      <vt:lpstr>卷积</vt:lpstr>
      <vt:lpstr>卷积</vt:lpstr>
      <vt:lpstr>两维卷积</vt:lpstr>
      <vt:lpstr>两维卷积示例</vt:lpstr>
      <vt:lpstr>卷积扩展</vt:lpstr>
      <vt:lpstr>卷积类型</vt:lpstr>
      <vt:lpstr>转置卷积/微步卷积</vt:lpstr>
      <vt:lpstr>空洞卷积</vt:lpstr>
      <vt:lpstr>卷积神经网络</vt:lpstr>
      <vt:lpstr>卷积层</vt:lpstr>
      <vt:lpstr>卷积层的映射关系</vt:lpstr>
      <vt:lpstr>步长2 filter个数3 3*3 填充</vt:lpstr>
      <vt:lpstr>卷积层</vt:lpstr>
      <vt:lpstr>汇聚层</vt:lpstr>
      <vt:lpstr>卷积网络结构</vt:lpstr>
      <vt:lpstr>表示学习</vt:lpstr>
      <vt:lpstr>表示学习</vt:lpstr>
      <vt:lpstr>典型的卷积网络</vt:lpstr>
      <vt:lpstr>LeNet-5</vt:lpstr>
      <vt:lpstr>Large Scale Visual Recognition Challenge</vt:lpstr>
      <vt:lpstr>AlexNet</vt:lpstr>
      <vt:lpstr>Inception网络</vt:lpstr>
      <vt:lpstr>Inception模块 v1</vt:lpstr>
      <vt:lpstr>Inception模块 v3</vt:lpstr>
      <vt:lpstr>残差网络</vt:lpstr>
      <vt:lpstr>ResNet</vt:lpstr>
      <vt:lpstr>残差单元</vt:lpstr>
      <vt:lpstr>CNN 可视化：滤波器</vt:lpstr>
      <vt:lpstr>Ngram特征与卷积</vt:lpstr>
      <vt:lpstr>文本序列的卷积</vt:lpstr>
      <vt:lpstr>文本序列的卷积模型</vt:lpstr>
      <vt:lpstr>基于卷积模型的句子表示</vt:lpstr>
      <vt:lpstr>基于卷积模型的句子表示</vt:lpstr>
      <vt:lpstr>卷积的应用</vt:lpstr>
      <vt:lpstr>AlphaGo</vt:lpstr>
      <vt:lpstr>Mask RCNN</vt:lpstr>
      <vt:lpstr>OCR</vt:lpstr>
      <vt:lpstr>图像生成</vt:lpstr>
      <vt:lpstr>Deep Dream</vt:lpstr>
      <vt:lpstr>画风迁移</vt:lpstr>
      <vt:lpstr>对抗样本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1773</cp:revision>
  <dcterms:created xsi:type="dcterms:W3CDTF">2009-03-19T21:17:53Z</dcterms:created>
  <dcterms:modified xsi:type="dcterms:W3CDTF">2018-10-18T03:10:29Z</dcterms:modified>
</cp:coreProperties>
</file>